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80" r:id="rId16"/>
    <p:sldId id="270" r:id="rId17"/>
    <p:sldId id="274" r:id="rId18"/>
    <p:sldId id="271" r:id="rId19"/>
    <p:sldId id="272" r:id="rId20"/>
    <p:sldId id="273" r:id="rId21"/>
    <p:sldId id="275" r:id="rId22"/>
    <p:sldId id="281" r:id="rId23"/>
    <p:sldId id="282" r:id="rId24"/>
    <p:sldId id="276" r:id="rId25"/>
    <p:sldId id="277" r:id="rId26"/>
    <p:sldId id="278" r:id="rId27"/>
    <p:sldId id="279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287"/>
    <p:restoredTop sz="96405"/>
  </p:normalViewPr>
  <p:slideViewPr>
    <p:cSldViewPr snapToGrid="0" snapToObjects="1">
      <p:cViewPr varScale="1">
        <p:scale>
          <a:sx n="152" d="100"/>
          <a:sy n="152" d="100"/>
        </p:scale>
        <p:origin x="17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DCD60-9E60-C448-915E-FBC7ED7366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A45D4A-C54B-9C4B-A96E-A1AB64F53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3620A-AC67-FE49-B237-392271075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6CEA1-B544-C041-B80A-318BF2C9A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23BB5-0371-AD42-AC04-084806084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59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BA00D-6EB1-C749-AD58-39EC70176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F0EAFB-2C12-FF49-B2EF-37D5F8094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645EF-6B11-544A-8582-515AB007B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01D6E-6C3B-4E44-AE0E-0E0362B79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21F530-545B-E641-B501-B3CB28D1D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5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78D5D7-697D-C14D-8D23-DE6CC09483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3C60F8-2C45-AF46-B40A-B18DA99E7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76BE2-6214-C94A-802B-8CB5B303E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C17F0D-101C-E342-A381-66692BBD5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7A261-9C62-A047-88A0-6BE7F0C1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229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11BFD-FF17-5A4E-AE20-F3D1193C4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8BEEE-6247-3C49-B843-56B76BE22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03470-9EAC-834F-8D19-2C7D8C878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36DBB-FDF6-9D4B-9347-DFA9C68CF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9C6C7-5FBD-CA45-97FD-A4A2CC9B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69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83287-1244-044E-8120-ED80A08C7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8A47B-E02D-E84C-98CF-0254B4812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2D22A-6052-7444-B82B-52568B79F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45307-C0A4-8648-A8FC-14FEE716F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43AAD-8722-CA43-B3C7-0CC5973F2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2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23F30-A792-234A-B6C2-9F88BE75D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1C699-781B-5B4C-8CCF-3E9CC6EAD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B39C2-6990-8F47-BE6D-BC09AF2D7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32AC93-0A07-D74A-A41A-3B93FECD4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5CD02F-36D7-7A4A-8319-60F73EB67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7AA84F-3CEB-7843-8A09-173D65405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730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314-AD71-6A40-A86E-60E2FBA76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0BD5C-5FBC-C148-A8DC-8697C8097C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C4AF77-B3B6-B24C-8D88-1160A8CC79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1DEFE3-0D65-874E-A2DA-70A21099C5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B60CC-4F9E-6444-9A23-ABDE2AF5C0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CA4962-3B47-E249-A88E-26CBD7238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6B38B4-B67A-1E43-9774-C8825F68D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3B6F05-3142-5848-AFF8-C5014AE1A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7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A66E1-B824-B548-8B36-6A84BD189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E49E96-C09D-FC40-87A3-0B1C5E2CC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8A9BD2-4F82-9940-8E44-6CD61FFAB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823D1F-DA49-5A48-8B9F-86527E82F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34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AF27A5-FC94-714B-8A28-F31407E10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5624B4-E725-A948-B7FF-8E68358D9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1EF5D-8F0B-DB4A-B7FA-AD41C3769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61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D7B60-D66C-694D-8C13-D4D9BE9B8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18D0E-2957-D343-B7BC-986182DFF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C2370A-39D0-EB4C-8F6B-9C2D45AF1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A908C-9453-5244-91B6-0C8BA692C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AA170-5DF6-C041-87B0-985E21531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A6F981-DF03-6240-B5DE-9D74A7A8E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0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B9ABC-D3C2-794D-9DC8-9FD53C595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92607B-F913-7947-8A23-5A9BA3F4FC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90B26-3497-564A-8F0E-1707498D2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92668-87E2-F449-A810-D4B9C2CA4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B7F3-A623-604C-9FA0-35347E68EB54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0E0325-3993-EE43-AF3A-8CF0BA651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1F28AB-58ED-0E49-9D32-444584143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10350-1EBD-5B44-B3D7-8DA55A06D2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483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A61F12-D1AC-C54E-825B-C25A7E13B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4A889-F310-2146-AD59-D6E632E1F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1E2B63-5226-0748-9584-E2CB45BF0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077B7F3-A623-604C-9FA0-35347E68EB54}" type="datetimeFigureOut">
              <a:rPr lang="en-US" smtClean="0"/>
              <a:pPr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DCCF8-404C-6148-8B45-A4FDF75D6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03BB2-2095-B349-ADC5-3F1C09D04D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8E10350-1EBD-5B44-B3D7-8DA55A06D2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328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C4D71-B1F5-DF48-8478-3A205D0E7F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2533650"/>
            <a:ext cx="6858000" cy="1790700"/>
          </a:xfrm>
        </p:spPr>
        <p:txBody>
          <a:bodyPr>
            <a:normAutofit/>
          </a:bodyPr>
          <a:lstStyle/>
          <a:p>
            <a:r>
              <a:rPr lang="en-US" sz="2700" dirty="0"/>
              <a:t>COMS W6998</a:t>
            </a:r>
            <a:br>
              <a:rPr lang="en-US" dirty="0"/>
            </a:br>
            <a:r>
              <a:rPr lang="en-US" dirty="0"/>
              <a:t>SYSTEMS FOR HUMAN DATA INTERACTION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DF655F-40C3-604E-B880-86E5243461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363275"/>
            <a:ext cx="6858000" cy="1241822"/>
          </a:xfrm>
        </p:spPr>
        <p:txBody>
          <a:bodyPr/>
          <a:lstStyle/>
          <a:p>
            <a:r>
              <a:rPr lang="en-US" dirty="0"/>
              <a:t>Eugene Wu</a:t>
            </a:r>
          </a:p>
          <a:p>
            <a:r>
              <a:rPr lang="en-US" dirty="0"/>
              <a:t>http://</a:t>
            </a:r>
            <a:r>
              <a:rPr lang="en-US" dirty="0" err="1"/>
              <a:t>columbiaviz.github.io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246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7B36A-EDFE-0345-811E-4FA1005A4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9BBC2-1188-5A46-B934-EC09153FD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Discussion group format</a:t>
            </a:r>
          </a:p>
          <a:p>
            <a:r>
              <a:rPr lang="en-US" dirty="0"/>
              <a:t>Submit reviews for ~2 papers by Monday midnight</a:t>
            </a:r>
          </a:p>
          <a:p>
            <a:r>
              <a:rPr lang="en-US" sz="2200" dirty="0"/>
              <a:t>(student/Wu leads) 15-20 min presentation. </a:t>
            </a:r>
          </a:p>
          <a:p>
            <a:r>
              <a:rPr lang="en-US" sz="2200" dirty="0"/>
              <a:t>(Wu leads) Deep dive into a specific section of paper</a:t>
            </a:r>
          </a:p>
          <a:p>
            <a:pPr lvl="1"/>
            <a:r>
              <a:rPr lang="en-US" sz="1900" dirty="0"/>
              <a:t>Why was it written that way?  Argument structure</a:t>
            </a:r>
          </a:p>
          <a:p>
            <a:pPr lvl="1"/>
            <a:r>
              <a:rPr lang="en-US" sz="1900" dirty="0"/>
              <a:t>Sentence by sentence</a:t>
            </a:r>
          </a:p>
          <a:p>
            <a:r>
              <a:rPr lang="en-US" sz="2200" dirty="0"/>
              <a:t>(Wu leads) Open ended discussion/debug</a:t>
            </a:r>
          </a:p>
          <a:p>
            <a:pPr lvl="1"/>
            <a:r>
              <a:rPr lang="en-US" sz="1900" dirty="0"/>
              <a:t>What is great about the work?</a:t>
            </a:r>
          </a:p>
          <a:p>
            <a:pPr lvl="1"/>
            <a:r>
              <a:rPr lang="en-US" sz="1900" dirty="0"/>
              <a:t>What could be better</a:t>
            </a:r>
            <a:endParaRPr lang="en-US" sz="2100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Everyone reads, prepares observations &amp; Qs</a:t>
            </a:r>
          </a:p>
          <a:p>
            <a:pPr marL="0" indent="0">
              <a:buNone/>
            </a:pPr>
            <a:r>
              <a:rPr lang="en-US" dirty="0"/>
              <a:t>Scribe takes notes during discussion</a:t>
            </a:r>
          </a:p>
          <a:p>
            <a:pPr marL="0" indent="0">
              <a:buNone/>
            </a:pPr>
            <a:r>
              <a:rPr lang="en-US" dirty="0"/>
              <a:t>Signup to lead presentations.  Scribes will be assigned</a:t>
            </a:r>
          </a:p>
        </p:txBody>
      </p:sp>
    </p:spTree>
    <p:extLst>
      <p:ext uri="{BB962C8B-B14F-4D97-AF65-F5344CB8AC3E}">
        <p14:creationId xmlns:p14="http://schemas.microsoft.com/office/powerpoint/2010/main" val="292321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68861-39C9-CC44-982D-79889E14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A3C5F-E01E-4B43-A970-E569CB798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10% of grade  (lightly graded)</a:t>
            </a:r>
          </a:p>
          <a:p>
            <a:pPr marL="0" indent="0">
              <a:buNone/>
            </a:pPr>
            <a:r>
              <a:rPr lang="en-US" dirty="0"/>
              <a:t>Submit Monday midnight before class</a:t>
            </a:r>
          </a:p>
          <a:p>
            <a:pPr marL="0" indent="0">
              <a:buNone/>
            </a:pPr>
            <a:r>
              <a:rPr lang="en-US" dirty="0"/>
              <a:t>Shared with class</a:t>
            </a:r>
          </a:p>
          <a:p>
            <a:pPr marL="0" indent="0">
              <a:buNone/>
            </a:pPr>
            <a:r>
              <a:rPr lang="en-US" dirty="0"/>
              <a:t>Can skip 4 </a:t>
            </a:r>
            <a:r>
              <a:rPr lang="en-US" b="1" dirty="0"/>
              <a:t>paper reviews</a:t>
            </a:r>
            <a:r>
              <a:rPr lang="en-US" dirty="0"/>
              <a:t> (note: 1+ papers per class)</a:t>
            </a:r>
          </a:p>
          <a:p>
            <a:pPr marL="0" indent="0">
              <a:buNone/>
            </a:pPr>
            <a:r>
              <a:rPr lang="en-US" dirty="0"/>
              <a:t>Not late submissions accepted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is the paper about?</a:t>
            </a:r>
          </a:p>
          <a:p>
            <a:r>
              <a:rPr lang="en-US" dirty="0"/>
              <a:t>What is significant (above prior work) and why?</a:t>
            </a:r>
          </a:p>
          <a:p>
            <a:r>
              <a:rPr lang="en-US" dirty="0"/>
              <a:t>Technical strengths beyond prior work: I like ….</a:t>
            </a:r>
          </a:p>
          <a:p>
            <a:r>
              <a:rPr lang="en-US" dirty="0"/>
              <a:t>Limitations: I wish ….</a:t>
            </a:r>
          </a:p>
          <a:p>
            <a:r>
              <a:rPr lang="en-US" dirty="0"/>
              <a:t>Extensions: What if ….?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19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D6A1E-E132-7B4E-9C41-72D44BF19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DFEFB-1781-DF49-94E8-07B7B00F8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38112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15% of grade</a:t>
            </a:r>
          </a:p>
          <a:p>
            <a:pPr marL="0" indent="0">
              <a:buNone/>
            </a:pPr>
            <a:r>
              <a:rPr lang="en-US" dirty="0"/>
              <a:t>15-20 minutes (~1 slide/minute)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Cover </a:t>
            </a:r>
            <a:r>
              <a:rPr lang="en-US" b="1" dirty="0"/>
              <a:t>key elements</a:t>
            </a:r>
            <a:r>
              <a:rPr lang="en-US" dirty="0"/>
              <a:t> of paper (see prospectus)</a:t>
            </a:r>
          </a:p>
          <a:p>
            <a:r>
              <a:rPr lang="en-US" dirty="0"/>
              <a:t>Find &amp; read related work to provide context</a:t>
            </a:r>
          </a:p>
          <a:p>
            <a:r>
              <a:rPr lang="en-US" dirty="0"/>
              <a:t>Intuition &gt;&gt; formulae</a:t>
            </a:r>
          </a:p>
          <a:p>
            <a:r>
              <a:rPr lang="en-US" dirty="0"/>
              <a:t>Create your own examples, </a:t>
            </a:r>
            <a:r>
              <a:rPr lang="en-US" b="1" dirty="0"/>
              <a:t>don't download the authors' slides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Send slides/notes to </a:t>
            </a:r>
            <a:r>
              <a:rPr lang="en-US" dirty="0" err="1"/>
              <a:t>Yiru</a:t>
            </a:r>
            <a:r>
              <a:rPr lang="en-US" dirty="0"/>
              <a:t> by Monday midnight.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774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D6A1E-E132-7B4E-9C41-72D44BF19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DFEFB-1781-DF49-94E8-07B7B00F8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838112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By </a:t>
            </a:r>
            <a:r>
              <a:rPr lang="en-US" b="1" dirty="0"/>
              <a:t>WHAT TIME </a:t>
            </a:r>
            <a:r>
              <a:rPr lang="en-US" dirty="0"/>
              <a:t>choose what papers you want to present</a:t>
            </a:r>
          </a:p>
          <a:p>
            <a:r>
              <a:rPr lang="en-US" dirty="0"/>
              <a:t>Choose from reading list in the schedule, or others </a:t>
            </a:r>
          </a:p>
          <a:p>
            <a:r>
              <a:rPr lang="en-US" dirty="0"/>
              <a:t>Provide dates on when you </a:t>
            </a:r>
            <a:r>
              <a:rPr lang="en-US" b="1" dirty="0"/>
              <a:t>cannot</a:t>
            </a:r>
            <a:r>
              <a:rPr lang="en-US" dirty="0"/>
              <a:t> present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353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71B5C-5AF1-214E-956B-1AD4D1685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21744-8735-7142-B9DF-1172F11AB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20% of grade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Deep dive: dissect a section of text</a:t>
            </a:r>
          </a:p>
          <a:p>
            <a:r>
              <a:rPr lang="en-US" dirty="0"/>
              <a:t>Go sentence by sentence</a:t>
            </a:r>
          </a:p>
          <a:p>
            <a:r>
              <a:rPr lang="en-US" dirty="0"/>
              <a:t>Understand why it was written in a particular way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Discussion: open-ended debate of paper</a:t>
            </a:r>
          </a:p>
          <a:p>
            <a:r>
              <a:rPr lang="en-US" dirty="0"/>
              <a:t>What could authors have done better?</a:t>
            </a:r>
          </a:p>
          <a:p>
            <a:r>
              <a:rPr lang="en-US" dirty="0"/>
              <a:t>What did authors do well?  </a:t>
            </a:r>
          </a:p>
          <a:p>
            <a:r>
              <a:rPr lang="en-US" dirty="0"/>
              <a:t>What are related ideas?  How could it be extended?</a:t>
            </a:r>
          </a:p>
          <a:p>
            <a:r>
              <a:rPr lang="en-US" b="1" dirty="0"/>
              <a:t>Be prepared with questions and thoughts</a:t>
            </a:r>
          </a:p>
        </p:txBody>
      </p:sp>
    </p:spTree>
    <p:extLst>
      <p:ext uri="{BB962C8B-B14F-4D97-AF65-F5344CB8AC3E}">
        <p14:creationId xmlns:p14="http://schemas.microsoft.com/office/powerpoint/2010/main" val="2362230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8B61A-E4DB-0646-AE38-D575F83A2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6A3E2-B4DF-634B-9F03-A3046576E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5% of grade</a:t>
            </a:r>
          </a:p>
          <a:p>
            <a:pPr marL="0" indent="0">
              <a:buNone/>
            </a:pPr>
            <a:r>
              <a:rPr lang="en-US" dirty="0"/>
              <a:t>Goal: try using the systems described in the papers yourself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 meant to be burdensome.  </a:t>
            </a:r>
          </a:p>
          <a:p>
            <a:pPr marL="0" indent="0">
              <a:buNone/>
            </a:pPr>
            <a:r>
              <a:rPr lang="en-US" dirty="0"/>
              <a:t>~4 assignments throughout the semester</a:t>
            </a:r>
          </a:p>
          <a:p>
            <a:pPr marL="0" indent="0">
              <a:buNone/>
            </a:pPr>
            <a:r>
              <a:rPr lang="en-US" dirty="0"/>
              <a:t>Assessment based on honest effort</a:t>
            </a:r>
          </a:p>
        </p:txBody>
      </p:sp>
    </p:spTree>
    <p:extLst>
      <p:ext uri="{BB962C8B-B14F-4D97-AF65-F5344CB8AC3E}">
        <p14:creationId xmlns:p14="http://schemas.microsoft.com/office/powerpoint/2010/main" val="4635073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D2047-34E3-1A42-AA5D-EF40FE226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7ADBD-052E-214B-9554-95B8F13F2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50% of grade</a:t>
            </a:r>
          </a:p>
          <a:p>
            <a:pPr marL="0" indent="0">
              <a:buNone/>
            </a:pPr>
            <a:r>
              <a:rPr lang="en-US" dirty="0"/>
              <a:t>Goal</a:t>
            </a:r>
          </a:p>
          <a:p>
            <a:r>
              <a:rPr lang="en-US" dirty="0"/>
              <a:t>Build/design/evaluate something new and cool</a:t>
            </a:r>
          </a:p>
          <a:p>
            <a:r>
              <a:rPr lang="en-US" dirty="0"/>
              <a:t>Project that is ~publishable in an HDI conference/workshop</a:t>
            </a:r>
          </a:p>
          <a:p>
            <a:r>
              <a:rPr lang="en-US" dirty="0"/>
              <a:t>Go Big!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Time line</a:t>
            </a:r>
          </a:p>
          <a:p>
            <a:r>
              <a:rPr lang="en-US" dirty="0"/>
              <a:t>Initial Prospectus 	2/12 	3 weeks	(5%)</a:t>
            </a:r>
          </a:p>
          <a:p>
            <a:r>
              <a:rPr lang="en-US" dirty="0"/>
              <a:t>Related Works 		3/4 	3 weeks	(5%)</a:t>
            </a:r>
          </a:p>
          <a:p>
            <a:r>
              <a:rPr lang="en-US" dirty="0"/>
              <a:t>Prototype Check-in 	3/25 	3 weeks	(5%)</a:t>
            </a:r>
          </a:p>
          <a:p>
            <a:r>
              <a:rPr lang="en-US" dirty="0"/>
              <a:t>Project Showcase 	4/29 	5 weeks	(10%)</a:t>
            </a:r>
          </a:p>
          <a:p>
            <a:r>
              <a:rPr lang="en-US" dirty="0"/>
              <a:t>Report 			5/10 	1 week	(25%)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460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588D3-B4F0-3546-9192-30331AA69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83791-256B-F540-B71B-A66EAB905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Often, “I want to build X with features A, B, C” </a:t>
            </a:r>
          </a:p>
          <a:p>
            <a:r>
              <a:rPr lang="en-US" dirty="0"/>
              <a:t>Ignores why it’s worthwhile and new</a:t>
            </a:r>
          </a:p>
          <a:p>
            <a:r>
              <a:rPr lang="en-US" dirty="0"/>
              <a:t>Confuses artifact as the goal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most important aspect of research: </a:t>
            </a:r>
            <a:r>
              <a:rPr lang="en-US" b="1" dirty="0"/>
              <a:t>clear hypothesis</a:t>
            </a:r>
            <a:endParaRPr lang="en-US" dirty="0"/>
          </a:p>
          <a:p>
            <a:r>
              <a:rPr lang="en-US" dirty="0"/>
              <a:t>Is it worth asking?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existing work, user needs</a:t>
            </a:r>
          </a:p>
          <a:p>
            <a:r>
              <a:rPr lang="en-US" dirty="0"/>
              <a:t>Can be answered?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specificity and scope of hypothesis question.</a:t>
            </a:r>
          </a:p>
          <a:p>
            <a:r>
              <a:rPr lang="en-US" dirty="0"/>
              <a:t>Has it been answered correctly?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Based on methodology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353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02082-9797-8247-B4AD-43950C03F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F0853-CEB0-B040-83EA-AC5D2DC073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project is a perceptual/user study</a:t>
            </a:r>
          </a:p>
          <a:p>
            <a:r>
              <a:rPr lang="en-US" dirty="0"/>
              <a:t>Focus is on the task that the study will better illuminate</a:t>
            </a:r>
          </a:p>
          <a:p>
            <a:r>
              <a:rPr lang="en-US" dirty="0"/>
              <a:t>Show: new understanding of users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project is a system/tool/interaction design</a:t>
            </a:r>
          </a:p>
          <a:p>
            <a:r>
              <a:rPr lang="en-US" dirty="0"/>
              <a:t>Focus is on the task that is improved</a:t>
            </a:r>
          </a:p>
          <a:p>
            <a:r>
              <a:rPr lang="en-US" dirty="0"/>
              <a:t>Show: novelty, performance, ease of use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project is an algorithm</a:t>
            </a:r>
          </a:p>
          <a:p>
            <a:r>
              <a:rPr lang="en-US" dirty="0"/>
              <a:t>Focus is an existing or new task</a:t>
            </a:r>
          </a:p>
          <a:p>
            <a:r>
              <a:rPr lang="en-US" dirty="0"/>
              <a:t>Show: novel, correctness, scalability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8273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1D351-AB49-A54A-B4CA-BFFF84291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A0DDD-1BF4-774C-914B-F0A94C44D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Teams of 1-2.  Expected work proportional to team size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are here to help you succeed</a:t>
            </a:r>
          </a:p>
          <a:p>
            <a:r>
              <a:rPr lang="en-US" dirty="0"/>
              <a:t>Week 3: pick problem answerable in 3-5 weeks.  </a:t>
            </a:r>
          </a:p>
          <a:p>
            <a:pPr lvl="1"/>
            <a:r>
              <a:rPr lang="en-US" dirty="0"/>
              <a:t>Discuss with staff before this stage</a:t>
            </a:r>
          </a:p>
          <a:p>
            <a:r>
              <a:rPr lang="en-US" dirty="0"/>
              <a:t>Week 6: thorough review of related works</a:t>
            </a:r>
          </a:p>
          <a:p>
            <a:pPr lvl="1"/>
            <a:r>
              <a:rPr lang="en-US" dirty="0"/>
              <a:t>Convince us your project is new </a:t>
            </a:r>
          </a:p>
          <a:p>
            <a:pPr lvl="1"/>
            <a:r>
              <a:rPr lang="en-US" dirty="0"/>
              <a:t>Position relative to state of the art</a:t>
            </a:r>
          </a:p>
          <a:p>
            <a:pPr lvl="1"/>
            <a:r>
              <a:rPr lang="en-US" dirty="0"/>
              <a:t>Play with related tools</a:t>
            </a:r>
          </a:p>
          <a:p>
            <a:r>
              <a:rPr lang="en-US" dirty="0"/>
              <a:t>Week 11: prototype of system/algorithm/project</a:t>
            </a:r>
          </a:p>
          <a:p>
            <a:r>
              <a:rPr lang="en-US" dirty="0"/>
              <a:t>Week 14: showcase your project</a:t>
            </a:r>
          </a:p>
          <a:p>
            <a:r>
              <a:rPr lang="en-US" dirty="0"/>
              <a:t>Week 15: submit final paper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239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ADD7D-E662-B249-954C-DC41B0DF4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CCCDB-070C-DC4C-9A0A-05BE0F667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Essentials</a:t>
            </a:r>
          </a:p>
          <a:p>
            <a:r>
              <a:rPr lang="en-US" dirty="0"/>
              <a:t>What is this class?</a:t>
            </a:r>
          </a:p>
          <a:p>
            <a:r>
              <a:rPr lang="en-US" dirty="0"/>
              <a:t>Getting to know you</a:t>
            </a:r>
          </a:p>
        </p:txBody>
      </p:sp>
    </p:spTree>
    <p:extLst>
      <p:ext uri="{BB962C8B-B14F-4D97-AF65-F5344CB8AC3E}">
        <p14:creationId xmlns:p14="http://schemas.microsoft.com/office/powerpoint/2010/main" val="37564507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88EE2-BFB6-434C-851B-69C00D0D1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335A2-C424-CA4F-A194-69C337BB1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Many possible example projects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A tool to automatically detects data errors or violations</a:t>
            </a:r>
          </a:p>
          <a:p>
            <a:pPr>
              <a:defRPr/>
            </a:pPr>
            <a:r>
              <a:rPr lang="en-US" dirty="0"/>
              <a:t>A scatter-plot tool that scales to 10M datapoints</a:t>
            </a:r>
          </a:p>
          <a:p>
            <a:pPr>
              <a:defRPr/>
            </a:pPr>
            <a:r>
              <a:rPr lang="en-US" dirty="0"/>
              <a:t>A new approximate query processing system based on operating on models instead of data</a:t>
            </a:r>
          </a:p>
          <a:p>
            <a:pPr>
              <a:defRPr/>
            </a:pPr>
            <a:r>
              <a:rPr lang="en-US" dirty="0"/>
              <a:t>A new algorithm for human-supervised categorization</a:t>
            </a:r>
          </a:p>
          <a:p>
            <a:pPr>
              <a:defRPr/>
            </a:pPr>
            <a:r>
              <a:rPr lang="en-US" dirty="0"/>
              <a:t>Extending an existing algorithm to handle a new setting or domain </a:t>
            </a:r>
          </a:p>
          <a:p>
            <a:pPr>
              <a:defRPr/>
            </a:pPr>
            <a:r>
              <a:rPr lang="en-US" dirty="0"/>
              <a:t>&lt;insert your domain specific tool, especially encouraged!&gt;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38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90BF7-BBAD-9B45-926A-0D268924B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about Essentials?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A5E29-2647-AB41-8ECA-25248161B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213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DC15D-BB23-9C4E-B366-A0A77DE98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78B64-7ED2-D844-937B-794BF51C4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4248F3-19B9-9B46-B9E9-6E19065AB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5652"/>
            <a:ext cx="9144000" cy="4846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5203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0C6C-1E1D-3B48-A030-AEE864210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98893-983A-2544-B17E-67E28C3FD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1492C9-29CE-4945-BE23-4EC9A2D38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336"/>
            <a:ext cx="9144000" cy="655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635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CAE01-0BD0-7247-A963-3000B95E2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8FB6D-449A-7442-BD46-5B35728AB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226F67-05B8-B84F-9F58-2CB57E593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4275" y="2265363"/>
            <a:ext cx="6467475" cy="343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14303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F7540-62EC-C442-B712-65D9583E8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EB529-358B-AD4F-AB38-0553B2D1A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725C5EB-8C2B-1A40-A9DB-9BF723223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1651000"/>
            <a:ext cx="8112125" cy="4554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88580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3FC24-A3C8-4448-A794-817524F5E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CDF00-90AA-5348-8C1D-4253E8875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EFE239-23C4-D24E-A1A0-CFF921AAF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265" y="1690689"/>
            <a:ext cx="7229329" cy="4721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99268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BA52-35EA-7A48-ADA9-7B6EC908B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Tasks for 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95BB1-2C41-CF45-A7F9-D3D40A0F4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Submit reviews Monday midnight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Submit Assignment 1 Tuesday midnight</a:t>
            </a:r>
          </a:p>
        </p:txBody>
      </p:sp>
    </p:spTree>
    <p:extLst>
      <p:ext uri="{BB962C8B-B14F-4D97-AF65-F5344CB8AC3E}">
        <p14:creationId xmlns:p14="http://schemas.microsoft.com/office/powerpoint/2010/main" val="396547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E1F4B-A41C-BA4C-B97C-DA92C23F5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E6634-3570-194B-A9C9-F8DF2BAD1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Eugene Wu</a:t>
            </a:r>
          </a:p>
          <a:p>
            <a:pPr marL="0" indent="0">
              <a:buNone/>
            </a:pPr>
            <a:r>
              <a:rPr lang="en-US" dirty="0"/>
              <a:t>421 Mudd (DSI space)</a:t>
            </a:r>
          </a:p>
          <a:p>
            <a:pPr marL="0" indent="0">
              <a:buNone/>
            </a:pPr>
            <a:r>
              <a:rPr lang="en-US" dirty="0" err="1"/>
              <a:t>ewu@cs.columbia.edu</a:t>
            </a:r>
            <a:endParaRPr lang="en-US" dirty="0"/>
          </a:p>
          <a:p>
            <a:r>
              <a:rPr lang="en-US" dirty="0"/>
              <a:t>mention w6998 in the email title</a:t>
            </a:r>
          </a:p>
          <a:p>
            <a:pPr marL="0" indent="0">
              <a:buNone/>
            </a:pPr>
            <a:r>
              <a:rPr lang="en-US" dirty="0"/>
              <a:t>OH: 4-5PM Tuesdays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Class: Weds 2-4PM, 488 CSB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293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3252D-F8E1-7140-9B5F-FD58D184D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Essentials.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E7C57-53F1-2747-90FE-6B242F133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TA: </a:t>
            </a:r>
            <a:r>
              <a:rPr lang="en-US" dirty="0" err="1"/>
              <a:t>Yiru</a:t>
            </a:r>
            <a:r>
              <a:rPr lang="en-US" dirty="0"/>
              <a:t> Chen</a:t>
            </a:r>
          </a:p>
          <a:p>
            <a:pPr marL="0" indent="0">
              <a:buNone/>
            </a:pPr>
            <a:r>
              <a:rPr lang="en-US" dirty="0" err="1"/>
              <a:t>yiru.chen@columbia.edu</a:t>
            </a:r>
            <a:endParaRPr lang="en-US" dirty="0"/>
          </a:p>
          <a:p>
            <a:r>
              <a:rPr lang="en-US" sz="2000" dirty="0"/>
              <a:t>Mention “w6998” in the email title</a:t>
            </a:r>
            <a:endParaRPr lang="en-US" sz="2300" dirty="0"/>
          </a:p>
          <a:p>
            <a:pPr marL="0" indent="0">
              <a:buNone/>
            </a:pPr>
            <a:r>
              <a:rPr lang="en-US" dirty="0"/>
              <a:t>OH: Tues 6-7PM	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172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23F0D-6A51-D94F-973D-827DCE63E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Essentials.  </a:t>
            </a:r>
            <a:r>
              <a:rPr lang="en-US" dirty="0" err="1"/>
              <a:t>Prereqs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4B0F6-165E-FD4C-B2C5-D31A5CBB3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Prereqs</a:t>
            </a:r>
            <a:r>
              <a:rPr lang="en-US" dirty="0"/>
              <a:t> that are useful</a:t>
            </a:r>
          </a:p>
          <a:p>
            <a:r>
              <a:rPr lang="en-US" dirty="0"/>
              <a:t>4111 Intro to databases</a:t>
            </a:r>
          </a:p>
          <a:p>
            <a:pPr lvl="1"/>
            <a:r>
              <a:rPr lang="en-US" dirty="0"/>
              <a:t>Declarative languages and data independence</a:t>
            </a:r>
          </a:p>
          <a:p>
            <a:pPr lvl="1"/>
            <a:r>
              <a:rPr lang="en-US" dirty="0"/>
              <a:t>Relational algebra, SQL, relational model</a:t>
            </a:r>
          </a:p>
          <a:p>
            <a:pPr lvl="1"/>
            <a:r>
              <a:rPr lang="en-US" dirty="0"/>
              <a:t>Query optimization and execution</a:t>
            </a:r>
          </a:p>
          <a:p>
            <a:pPr lvl="1"/>
            <a:r>
              <a:rPr lang="en-US" dirty="0"/>
              <a:t>See Ramakrishnan, </a:t>
            </a:r>
            <a:r>
              <a:rPr lang="en-US" dirty="0" err="1"/>
              <a:t>Gehrke</a:t>
            </a:r>
            <a:r>
              <a:rPr lang="en-US" dirty="0"/>
              <a:t> for basics</a:t>
            </a:r>
          </a:p>
          <a:p>
            <a:r>
              <a:rPr lang="en-US" dirty="0"/>
              <a:t>4996 Intro to data vis</a:t>
            </a:r>
          </a:p>
          <a:p>
            <a:r>
              <a:rPr lang="en-US" dirty="0"/>
              <a:t>4170 User interface design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Great to have people with different backgrounds</a:t>
            </a:r>
          </a:p>
          <a:p>
            <a:r>
              <a:rPr lang="en-US" dirty="0"/>
              <a:t>Talk to me if unsure</a:t>
            </a:r>
          </a:p>
          <a:p>
            <a:r>
              <a:rPr lang="en-US" dirty="0"/>
              <a:t>If graduate student from different area, talk to me</a:t>
            </a:r>
          </a:p>
        </p:txBody>
      </p:sp>
    </p:spTree>
    <p:extLst>
      <p:ext uri="{BB962C8B-B14F-4D97-AF65-F5344CB8AC3E}">
        <p14:creationId xmlns:p14="http://schemas.microsoft.com/office/powerpoint/2010/main" val="3441250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3FD88-C1DB-3148-B150-2466C1FDD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Essentials.  Waitlist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0291C-F040-C148-B392-6D6827123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Submit first reviews by Monday midnight</a:t>
            </a:r>
          </a:p>
          <a:p>
            <a:r>
              <a:rPr lang="en-US" dirty="0"/>
              <a:t>First “assignment” by Monday midnight</a:t>
            </a:r>
          </a:p>
          <a:p>
            <a:r>
              <a:rPr lang="en-US" dirty="0"/>
              <a:t>Participate in first 2 classes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Waitlist decided based on submissions’ quality and participation</a:t>
            </a:r>
          </a:p>
        </p:txBody>
      </p:sp>
    </p:spTree>
    <p:extLst>
      <p:ext uri="{BB962C8B-B14F-4D97-AF65-F5344CB8AC3E}">
        <p14:creationId xmlns:p14="http://schemas.microsoft.com/office/powerpoint/2010/main" val="1232159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443EA-D28E-A34E-BAA4-A091002C1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 class?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A167-3904-CE48-8F61-D28EA4A51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Initially a research reading group, but opened it up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Take what you want</a:t>
            </a:r>
          </a:p>
          <a:p>
            <a:r>
              <a:rPr lang="en-US" dirty="0"/>
              <a:t>Will not be taught (e.g., not a traditional lecture-based class)</a:t>
            </a:r>
          </a:p>
          <a:p>
            <a:r>
              <a:rPr lang="en-US" dirty="0"/>
              <a:t>Will not be tested (no exams, minor assignments)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You will conduct research</a:t>
            </a:r>
          </a:p>
          <a:p>
            <a:r>
              <a:rPr lang="en-US" dirty="0"/>
              <a:t>Read, comment on, discuss research papers and ideas</a:t>
            </a:r>
          </a:p>
          <a:p>
            <a:r>
              <a:rPr lang="en-US" dirty="0"/>
              <a:t>Do research project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It is hard!</a:t>
            </a:r>
          </a:p>
          <a:p>
            <a:r>
              <a:rPr lang="en-US" dirty="0"/>
              <a:t>Requires consistent work, ingenuity, and </a:t>
            </a:r>
            <a:r>
              <a:rPr lang="en-US" dirty="0" err="1"/>
              <a:t>trial&amp;error</a:t>
            </a:r>
            <a:endParaRPr lang="en-US" dirty="0"/>
          </a:p>
          <a:p>
            <a:r>
              <a:rPr lang="en-US" b="1" dirty="0"/>
              <a:t>If you haven’t done research at all before, talk to me</a:t>
            </a:r>
          </a:p>
        </p:txBody>
      </p:sp>
    </p:spTree>
    <p:extLst>
      <p:ext uri="{BB962C8B-B14F-4D97-AF65-F5344CB8AC3E}">
        <p14:creationId xmlns:p14="http://schemas.microsoft.com/office/powerpoint/2010/main" val="2206526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2C5D-1FF8-D040-81FF-B5611971C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B32D1-A374-8940-A214-8C298A913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 a research area: Data Management</a:t>
            </a:r>
          </a:p>
          <a:p>
            <a:pPr lvl="1"/>
            <a:r>
              <a:rPr lang="en-US" dirty="0"/>
              <a:t>Subarea: Systems for Human Data Interaction</a:t>
            </a:r>
          </a:p>
          <a:p>
            <a:pPr lvl="1"/>
            <a:r>
              <a:rPr lang="en-US" dirty="0"/>
              <a:t>Important in modern data-driven world/data-science</a:t>
            </a:r>
          </a:p>
          <a:p>
            <a:pPr lvl="1"/>
            <a:r>
              <a:rPr lang="en-US" dirty="0"/>
              <a:t>97% of world not programmers</a:t>
            </a:r>
          </a:p>
          <a:p>
            <a:pPr lvl="1"/>
            <a:r>
              <a:rPr lang="en-US" dirty="0"/>
              <a:t>100% of world revolves around data</a:t>
            </a:r>
          </a:p>
          <a:p>
            <a:pPr lvl="1"/>
            <a:r>
              <a:rPr lang="en-US" dirty="0"/>
              <a:t>Not just interface design, not just systems</a:t>
            </a:r>
          </a:p>
          <a:p>
            <a:pPr lvl="1"/>
            <a:endParaRPr lang="en-US" dirty="0"/>
          </a:p>
          <a:p>
            <a:r>
              <a:rPr lang="en-US" dirty="0"/>
              <a:t>Critically read and evaluate papers</a:t>
            </a:r>
          </a:p>
          <a:p>
            <a:r>
              <a:rPr lang="en-US" dirty="0"/>
              <a:t>Present research</a:t>
            </a:r>
          </a:p>
          <a:p>
            <a:r>
              <a:rPr lang="en-US" dirty="0"/>
              <a:t>Conduct novel, publishable research</a:t>
            </a:r>
          </a:p>
        </p:txBody>
      </p:sp>
    </p:spTree>
    <p:extLst>
      <p:ext uri="{BB962C8B-B14F-4D97-AF65-F5344CB8AC3E}">
        <p14:creationId xmlns:p14="http://schemas.microsoft.com/office/powerpoint/2010/main" val="2910702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1DD5A-12BA-1741-9808-D4AD490C3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25FD6-4B29-5A4F-863A-4F79112A4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Project: 			50%</a:t>
            </a:r>
          </a:p>
          <a:p>
            <a:r>
              <a:rPr lang="en-US" dirty="0"/>
              <a:t>Participation: 		45%</a:t>
            </a:r>
          </a:p>
          <a:p>
            <a:pPr lvl="1"/>
            <a:r>
              <a:rPr lang="en-US" sz="2000" dirty="0"/>
              <a:t>Paper reviews	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10%</a:t>
            </a:r>
          </a:p>
          <a:p>
            <a:pPr lvl="1"/>
            <a:r>
              <a:rPr lang="en-US" sz="2000" dirty="0"/>
              <a:t>Class participation 	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20%</a:t>
            </a:r>
          </a:p>
          <a:p>
            <a:pPr lvl="1"/>
            <a:r>
              <a:rPr lang="en-US" sz="2000" dirty="0"/>
              <a:t>Presentation 		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15%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/>
              <a:t>Assignments:		5%</a:t>
            </a:r>
          </a:p>
          <a:p>
            <a:endParaRPr lang="en-US" dirty="0"/>
          </a:p>
          <a:p>
            <a:r>
              <a:rPr lang="en-US" dirty="0"/>
              <a:t>No curve, everyone can get A</a:t>
            </a:r>
          </a:p>
          <a:p>
            <a:r>
              <a:rPr lang="en-US" dirty="0"/>
              <a:t>If project is amazing, automatic 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Since there are no textbooks/exams, assessment based on reviews and in-class discussions.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55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28575"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BF154AC3-A815-BE40-B629-2D5252A9E010}" vid="{FBB58635-D6C2-9549-8DC4-70725DB0CA7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1855</TotalTime>
  <Words>1127</Words>
  <Application>Microsoft Macintosh PowerPoint</Application>
  <PresentationFormat>On-screen Show (4:3)</PresentationFormat>
  <Paragraphs>201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Arial</vt:lpstr>
      <vt:lpstr>Office Theme</vt:lpstr>
      <vt:lpstr>COMS W6998 SYSTEMS FOR HUMAN DATA INTERACTION</vt:lpstr>
      <vt:lpstr>Today’s class</vt:lpstr>
      <vt:lpstr>Essentials.</vt:lpstr>
      <vt:lpstr>Essentials. </vt:lpstr>
      <vt:lpstr>Essentials.  Prereqs</vt:lpstr>
      <vt:lpstr>Essentials.  Waitlist</vt:lpstr>
      <vt:lpstr>What is this class?</vt:lpstr>
      <vt:lpstr>Course Goals</vt:lpstr>
      <vt:lpstr>Grading</vt:lpstr>
      <vt:lpstr>Class Format</vt:lpstr>
      <vt:lpstr>Reviews</vt:lpstr>
      <vt:lpstr>Presentation</vt:lpstr>
      <vt:lpstr>Presentation</vt:lpstr>
      <vt:lpstr>Participation</vt:lpstr>
      <vt:lpstr>Assignments</vt:lpstr>
      <vt:lpstr>Research Project</vt:lpstr>
      <vt:lpstr>Research Project</vt:lpstr>
      <vt:lpstr>Research Project</vt:lpstr>
      <vt:lpstr>Research Project</vt:lpstr>
      <vt:lpstr>Research Project</vt:lpstr>
      <vt:lpstr>Questions about Essentials?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Tasks for next class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COMS W6998 SYSTEMS FOR HUMAN DATA INTERACTION</dc:title>
  <dc:creator>Microsoft Office User</dc:creator>
  <cp:lastModifiedBy>Microsoft Office User</cp:lastModifiedBy>
  <cp:revision>28</cp:revision>
  <dcterms:created xsi:type="dcterms:W3CDTF">2020-01-20T15:54:50Z</dcterms:created>
  <dcterms:modified xsi:type="dcterms:W3CDTF">2020-01-21T22:49:53Z</dcterms:modified>
</cp:coreProperties>
</file>

<file path=docProps/thumbnail.jpeg>
</file>